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 Heavy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DM Sans Bold" panose="020B0604020202020204" charset="0"/>
      <p:regular r:id="rId23"/>
    </p:embeddedFont>
    <p:embeddedFont>
      <p:font typeface="Raleway Italics" panose="020B0604020202020204" charset="0"/>
      <p:regular r:id="rId24"/>
    </p:embeddedFont>
    <p:embeddedFont>
      <p:font typeface="Montserrat Bold" panose="020B0604020202020204" charset="0"/>
      <p:regular r:id="rId25"/>
    </p:embeddedFont>
    <p:embeddedFont>
      <p:font typeface="Montserrat Semi-Bold" panose="020B0604020202020204" charset="0"/>
      <p:regular r:id="rId26"/>
    </p:embeddedFont>
    <p:embeddedFont>
      <p:font typeface="Canva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6814" y="-403607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3513169" y="833962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55593" y="1921073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98666" y="2049040"/>
            <a:ext cx="9506012" cy="276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1106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</a:t>
            </a:r>
            <a:r>
              <a:rPr lang="en-US" sz="1106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SPECTRUM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98666" y="5472063"/>
            <a:ext cx="5482510" cy="48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682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Transforming the Future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 flipV="1">
            <a:off x="8617506" y="-313111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138" y="851951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0586" y="1528361"/>
            <a:ext cx="13532471" cy="842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Generative AI creates new content instead of just analyzing data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Can generate text, images, audio, video, and code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Uses models like Large Language Models (LLMs) and Diffusion models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Learns patterns from large datasets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Examples: </a:t>
            </a:r>
            <a:r>
              <a:rPr lang="en-US" sz="319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ChatGPT</a:t>
            </a: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DALL·E, </a:t>
            </a:r>
            <a:r>
              <a:rPr lang="en-US" sz="319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Midjourney</a:t>
            </a:r>
            <a:endParaRPr lang="en-US" sz="319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Applications: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Content creation and summarization</a:t>
            </a:r>
          </a:p>
          <a:p>
            <a:pPr algn="ctr">
              <a:lnSpc>
                <a:spcPts val="4467"/>
              </a:lnSpc>
            </a:pPr>
            <a:r>
              <a:rPr lang="en-US" sz="319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Chatbots</a:t>
            </a: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virtual assistants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Code generation and debugging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Advantages: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Saves time and improves productivity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Enhances creativity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Challenges: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Bias and ethical issues</a:t>
            </a:r>
          </a:p>
          <a:p>
            <a:pPr algn="ctr">
              <a:lnSpc>
                <a:spcPts val="4467"/>
              </a:lnSpc>
            </a:pPr>
            <a:r>
              <a:rPr lang="en-US" sz="31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Incorrect or misleading outputs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97620" y="-304186"/>
            <a:ext cx="7759898" cy="15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00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Generative AI</a:t>
            </a:r>
            <a:endParaRPr lang="en-US" sz="8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3883057" y="2781300"/>
            <a:ext cx="3841422" cy="7080962"/>
          </a:xfrm>
          <a:custGeom>
            <a:avLst/>
            <a:gdLst/>
            <a:ahLst/>
            <a:cxnLst/>
            <a:rect l="l" t="t" r="r" b="b"/>
            <a:pathLst>
              <a:path w="3841422" h="7080962">
                <a:moveTo>
                  <a:pt x="0" y="0"/>
                </a:moveTo>
                <a:lnTo>
                  <a:pt x="3841422" y="0"/>
                </a:lnTo>
                <a:lnTo>
                  <a:pt x="3841422" y="7080961"/>
                </a:lnTo>
                <a:lnTo>
                  <a:pt x="0" y="708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0533" y="43276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02378" y="5143500"/>
            <a:ext cx="5328405" cy="6439160"/>
          </a:xfrm>
          <a:custGeom>
            <a:avLst/>
            <a:gdLst/>
            <a:ahLst/>
            <a:cxnLst/>
            <a:rect l="l" t="t" r="r" b="b"/>
            <a:pathLst>
              <a:path w="5328405" h="6439160">
                <a:moveTo>
                  <a:pt x="0" y="0"/>
                </a:moveTo>
                <a:lnTo>
                  <a:pt x="5328405" y="0"/>
                </a:lnTo>
                <a:lnTo>
                  <a:pt x="5328405" y="6439160"/>
                </a:lnTo>
                <a:lnTo>
                  <a:pt x="0" y="6439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253214"/>
            <a:ext cx="10059934" cy="32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</a:pPr>
            <a:r>
              <a:rPr lang="en-US" sz="26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Autonomous systems can operate independently without human control</a:t>
            </a:r>
          </a:p>
          <a:p>
            <a:pPr algn="ctr">
              <a:lnSpc>
                <a:spcPts val="3671"/>
              </a:lnSpc>
            </a:pPr>
            <a:r>
              <a:rPr lang="en-US" sz="26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AI, sensors, and decision-making algorithms</a:t>
            </a:r>
          </a:p>
          <a:p>
            <a:pPr algn="ctr">
              <a:lnSpc>
                <a:spcPts val="3671"/>
              </a:lnSpc>
            </a:pPr>
            <a:r>
              <a:rPr lang="en-US" sz="26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Core components:</a:t>
            </a:r>
          </a:p>
          <a:p>
            <a:pPr algn="ctr">
              <a:lnSpc>
                <a:spcPts val="3671"/>
              </a:lnSpc>
            </a:pPr>
            <a:r>
              <a:rPr lang="en-US" sz="26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Sensors (camera, LiDAR, GPS)</a:t>
            </a:r>
          </a:p>
          <a:p>
            <a:pPr algn="ctr">
              <a:lnSpc>
                <a:spcPts val="3671"/>
              </a:lnSpc>
            </a:pPr>
            <a:r>
              <a:rPr lang="en-US" sz="26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Processing unit (AI models)</a:t>
            </a:r>
          </a:p>
          <a:p>
            <a:pPr algn="ctr">
              <a:lnSpc>
                <a:spcPts val="3671"/>
              </a:lnSpc>
            </a:pPr>
            <a:r>
              <a:rPr lang="en-US" sz="26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Actuators (motors, controls)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5356" y="4663367"/>
            <a:ext cx="5077539" cy="17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6"/>
              </a:lnSpc>
            </a:pPr>
            <a:r>
              <a:rPr lang="en-US" sz="251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Examples:</a:t>
            </a:r>
          </a:p>
          <a:p>
            <a:pPr algn="ctr">
              <a:lnSpc>
                <a:spcPts val="3526"/>
              </a:lnSpc>
            </a:pPr>
            <a:r>
              <a:rPr lang="en-US" sz="25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Self-driving cars</a:t>
            </a:r>
          </a:p>
          <a:p>
            <a:pPr algn="ctr">
              <a:lnSpc>
                <a:spcPts val="3526"/>
              </a:lnSpc>
            </a:pPr>
            <a:r>
              <a:rPr lang="en-US" sz="25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Drones and robots</a:t>
            </a:r>
          </a:p>
          <a:p>
            <a:pPr algn="ctr">
              <a:lnSpc>
                <a:spcPts val="3526"/>
              </a:lnSpc>
            </a:pPr>
            <a:r>
              <a:rPr lang="en-US" sz="25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Autonomous industrial machines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6381" y="7043816"/>
            <a:ext cx="4982170" cy="203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Applications:</a:t>
            </a:r>
          </a:p>
          <a:p>
            <a:pPr algn="ctr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Transportation and logistics</a:t>
            </a:r>
          </a:p>
          <a:p>
            <a:pPr algn="ctr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Healthcare and defense</a:t>
            </a:r>
          </a:p>
          <a:p>
            <a:pPr algn="ctr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 manufacturing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3088298" y="459752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355356" y="6769339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1051787" y="642212"/>
            <a:ext cx="36847" cy="861608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1088634" y="2773800"/>
            <a:ext cx="6756332" cy="3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</a:pPr>
            <a:r>
              <a:rPr lang="en-US" sz="33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Benefits:</a:t>
            </a:r>
          </a:p>
          <a:p>
            <a:pPr algn="ctr">
              <a:lnSpc>
                <a:spcPts val="4630"/>
              </a:lnSpc>
            </a:pPr>
            <a:r>
              <a:rPr lang="en-US" sz="33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Faster decision making</a:t>
            </a:r>
          </a:p>
          <a:p>
            <a:pPr algn="ctr">
              <a:lnSpc>
                <a:spcPts val="4630"/>
              </a:lnSpc>
            </a:pPr>
            <a:r>
              <a:rPr lang="en-US" sz="33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Reduced human effort and errors</a:t>
            </a:r>
          </a:p>
          <a:p>
            <a:pPr algn="ctr">
              <a:lnSpc>
                <a:spcPts val="4630"/>
              </a:lnSpc>
            </a:pPr>
            <a:r>
              <a:rPr lang="en-US" sz="33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Limitations:</a:t>
            </a:r>
          </a:p>
          <a:p>
            <a:pPr algn="ctr">
              <a:lnSpc>
                <a:spcPts val="4630"/>
              </a:lnSpc>
            </a:pPr>
            <a:r>
              <a:rPr lang="en-US" sz="33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Safety and reliability concerns</a:t>
            </a:r>
          </a:p>
          <a:p>
            <a:pPr algn="ctr">
              <a:lnSpc>
                <a:spcPts val="4630"/>
              </a:lnSpc>
            </a:pPr>
            <a:r>
              <a:rPr lang="en-US" sz="33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development cost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90365" y="-142875"/>
            <a:ext cx="9145215" cy="117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4"/>
              </a:lnSpc>
            </a:pPr>
            <a:r>
              <a:rPr lang="en-US" sz="660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Autonomous System</a:t>
            </a:r>
            <a:endParaRPr lang="en-US" sz="66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312952" y="-960552"/>
            <a:ext cx="7315200" cy="2208508"/>
          </a:xfrm>
          <a:custGeom>
            <a:avLst/>
            <a:gdLst/>
            <a:ahLst/>
            <a:cxnLst/>
            <a:rect l="l" t="t" r="r" b="b"/>
            <a:pathLst>
              <a:path w="7315200" h="2208508">
                <a:moveTo>
                  <a:pt x="7315200" y="0"/>
                </a:moveTo>
                <a:lnTo>
                  <a:pt x="0" y="0"/>
                </a:lnTo>
                <a:lnTo>
                  <a:pt x="0" y="2208509"/>
                </a:lnTo>
                <a:lnTo>
                  <a:pt x="7315200" y="22085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36919" y="2826703"/>
            <a:ext cx="17212370" cy="62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assistants are intelligent software applications designed to help users perform tasks efficiently.</a:t>
            </a:r>
          </a:p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use Artificial Intelligence, especially Machine Learning and Natural Language Processing (NLP).</a:t>
            </a:r>
          </a:p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These systems can understand human language in the form of text or voice commands.</a:t>
            </a:r>
          </a:p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assistants can provide:</a:t>
            </a:r>
          </a:p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Information and answers to queries</a:t>
            </a:r>
          </a:p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Learning and coding assistance</a:t>
            </a:r>
          </a:p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Reminders, scheduling, and task management</a:t>
            </a:r>
          </a:p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are widely used in education, healthcare, business, and smart devices.</a:t>
            </a:r>
          </a:p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Popular examples include </a:t>
            </a:r>
            <a:r>
              <a:rPr lang="en-US" sz="2976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ChatGPT</a:t>
            </a: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Google Assistant, Siri, and Alexa.</a:t>
            </a:r>
          </a:p>
          <a:p>
            <a:pPr algn="ctr">
              <a:lnSpc>
                <a:spcPts val="4166"/>
              </a:lnSpc>
            </a:pPr>
            <a:r>
              <a:rPr lang="en-US" sz="29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assistants help improve productivity, save time, and make technology more user-friendly....</a:t>
            </a:r>
          </a:p>
        </p:txBody>
      </p:sp>
      <p:sp>
        <p:nvSpPr>
          <p:cNvPr id="5" name="Freeform 5"/>
          <p:cNvSpPr/>
          <p:nvPr/>
        </p:nvSpPr>
        <p:spPr>
          <a:xfrm>
            <a:off x="845971" y="333376"/>
            <a:ext cx="1829162" cy="1829162"/>
          </a:xfrm>
          <a:custGeom>
            <a:avLst/>
            <a:gdLst/>
            <a:ahLst/>
            <a:cxnLst/>
            <a:rect l="l" t="t" r="r" b="b"/>
            <a:pathLst>
              <a:path w="1829162" h="1829162">
                <a:moveTo>
                  <a:pt x="0" y="0"/>
                </a:moveTo>
                <a:lnTo>
                  <a:pt x="1829162" y="0"/>
                </a:lnTo>
                <a:lnTo>
                  <a:pt x="1829162" y="1829162"/>
                </a:lnTo>
                <a:lnTo>
                  <a:pt x="0" y="1829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4492" y="159703"/>
            <a:ext cx="7317224" cy="145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6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Assistants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3176" y="1525511"/>
            <a:ext cx="4751173" cy="35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(like chatgpt ,perplexity and any more)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46719" y="5845435"/>
            <a:ext cx="2290619" cy="2290619"/>
            <a:chOff x="0" y="0"/>
            <a:chExt cx="14840029" cy="14840029"/>
          </a:xfrm>
        </p:grpSpPr>
        <p:sp>
          <p:nvSpPr>
            <p:cNvPr id="3" name="Freeform 3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28700" y="4894160"/>
            <a:ext cx="1382962" cy="1382962"/>
          </a:xfrm>
          <a:custGeom>
            <a:avLst/>
            <a:gdLst/>
            <a:ahLst/>
            <a:cxnLst/>
            <a:rect l="l" t="t" r="r" b="b"/>
            <a:pathLst>
              <a:path w="1382962" h="1382962">
                <a:moveTo>
                  <a:pt x="0" y="0"/>
                </a:moveTo>
                <a:lnTo>
                  <a:pt x="1382962" y="0"/>
                </a:lnTo>
                <a:lnTo>
                  <a:pt x="1382962" y="1382961"/>
                </a:lnTo>
                <a:lnTo>
                  <a:pt x="0" y="138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40280" y="-651331"/>
            <a:ext cx="12728002" cy="237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0"/>
              </a:lnSpc>
            </a:pPr>
            <a:endParaRPr/>
          </a:p>
          <a:p>
            <a:pPr algn="ctr">
              <a:lnSpc>
                <a:spcPts val="6340"/>
              </a:lnSpc>
            </a:pPr>
            <a:r>
              <a:rPr lang="en-US" sz="452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ethics(bias,fairness,privacy,AI governance and the responsibility of future engineers)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70183" y="2035141"/>
            <a:ext cx="13481107" cy="7833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Ethics – Key Concerns</a:t>
            </a: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Bias in AI</a:t>
            </a: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systems can reflect human or data bias</a:t>
            </a: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Leads to unfair decisions (gender, caste, race, etc.)</a:t>
            </a:r>
          </a:p>
          <a:p>
            <a:pPr algn="ctr">
              <a:lnSpc>
                <a:spcPts val="3894"/>
              </a:lnSpc>
            </a:pPr>
            <a:endParaRPr lang="en-US" sz="278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Fairness</a:t>
            </a: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should treat all individuals equally</a:t>
            </a: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Avoid discrimination in hiring, education, healthcare, and finance</a:t>
            </a:r>
          </a:p>
          <a:p>
            <a:pPr algn="ctr">
              <a:lnSpc>
                <a:spcPts val="3894"/>
              </a:lnSpc>
            </a:pPr>
            <a:endParaRPr lang="en-US" sz="278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Privacy</a:t>
            </a: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collects and processes large amounts of personal data</a:t>
            </a: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Risk of data misuse, surveillance, and data breaches</a:t>
            </a:r>
          </a:p>
          <a:p>
            <a:pPr algn="ctr">
              <a:lnSpc>
                <a:spcPts val="3894"/>
              </a:lnSpc>
            </a:pPr>
            <a:endParaRPr lang="en-US" sz="278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Transparency</a:t>
            </a: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decisions should be explainable and understandable</a:t>
            </a:r>
          </a:p>
          <a:p>
            <a:pPr algn="ctr">
              <a:lnSpc>
                <a:spcPts val="3894"/>
              </a:lnSpc>
            </a:pPr>
            <a:r>
              <a:rPr lang="en-US" sz="27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Users must know how and why decisions are made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2831">
            <a:off x="-183072" y="90349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38710" flipV="1">
            <a:off x="-758680" y="-14374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6165" y="43276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308566" y="20574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54474" y="22098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176813"/>
            <a:ext cx="11083649" cy="388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endParaRPr/>
          </a:p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Laws, policies, and guidelines to regulate AI use</a:t>
            </a:r>
          </a:p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Ensures ethical, legal, and safe AI deployment</a:t>
            </a:r>
          </a:p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Accountability</a:t>
            </a:r>
          </a:p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Clear responsibility for AI outcomes and failures</a:t>
            </a:r>
          </a:p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Organizations must be answerable for AI decisions</a:t>
            </a:r>
          </a:p>
          <a:p>
            <a:pPr algn="ctr">
              <a:lnSpc>
                <a:spcPts val="3875"/>
              </a:lnSpc>
            </a:pPr>
            <a:endParaRPr lang="en-US" sz="276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875"/>
              </a:lnSpc>
            </a:pPr>
            <a:endParaRPr lang="en-US" sz="276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13562" y="51364"/>
            <a:ext cx="8764233" cy="153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2"/>
              </a:lnSpc>
            </a:pPr>
            <a:r>
              <a:rPr lang="en-US" sz="44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AI Governance &amp; Responsibility of Future Engineers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56050" y="1272029"/>
            <a:ext cx="0" cy="876144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521522" y="3167288"/>
            <a:ext cx="7434432" cy="486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6"/>
              </a:lnSpc>
            </a:pPr>
            <a:r>
              <a:rPr lang="en-US" sz="307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Responsibility of Future Engineers</a:t>
            </a:r>
          </a:p>
          <a:p>
            <a:pPr algn="ctr">
              <a:lnSpc>
                <a:spcPts val="4306"/>
              </a:lnSpc>
            </a:pPr>
            <a:endParaRPr lang="en-US" sz="307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306"/>
              </a:lnSpc>
            </a:pPr>
            <a:r>
              <a:rPr lang="en-US" sz="30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 bias-free and inclusive AI systems</a:t>
            </a:r>
          </a:p>
          <a:p>
            <a:pPr algn="ctr">
              <a:lnSpc>
                <a:spcPts val="4306"/>
              </a:lnSpc>
            </a:pPr>
            <a:r>
              <a:rPr lang="en-US" sz="30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Protect user data and ensure privacy</a:t>
            </a:r>
          </a:p>
          <a:p>
            <a:pPr algn="ctr">
              <a:lnSpc>
                <a:spcPts val="4306"/>
              </a:lnSpc>
            </a:pPr>
            <a:r>
              <a:rPr lang="en-US" sz="30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Follow ethical standards and societal values</a:t>
            </a:r>
          </a:p>
          <a:p>
            <a:pPr algn="ctr">
              <a:lnSpc>
                <a:spcPts val="4306"/>
              </a:lnSpc>
            </a:pPr>
            <a:r>
              <a:rPr lang="en-US" sz="30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AI systems regularly for fairness and safety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0197" y="7069581"/>
            <a:ext cx="19517450" cy="2188719"/>
            <a:chOff x="0" y="0"/>
            <a:chExt cx="5140398" cy="576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0398" cy="576453"/>
            </a:xfrm>
            <a:custGeom>
              <a:avLst/>
              <a:gdLst/>
              <a:ahLst/>
              <a:cxnLst/>
              <a:rect l="l" t="t" r="r" b="b"/>
              <a:pathLst>
                <a:path w="5140398" h="576453">
                  <a:moveTo>
                    <a:pt x="0" y="0"/>
                  </a:moveTo>
                  <a:lnTo>
                    <a:pt x="5140398" y="0"/>
                  </a:lnTo>
                  <a:lnTo>
                    <a:pt x="5140398" y="576453"/>
                  </a:lnTo>
                  <a:lnTo>
                    <a:pt x="0" y="576453"/>
                  </a:lnTo>
                  <a:close/>
                </a:path>
              </a:pathLst>
            </a:custGeom>
            <a:solidFill>
              <a:srgbClr val="012130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140398" cy="605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116132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34481" y="3487351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55863" y="4411280"/>
            <a:ext cx="9176274" cy="110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0776" y="7240333"/>
            <a:ext cx="16227569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8"/>
              </a:lnSpc>
            </a:pP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presented by-</a:t>
            </a:r>
          </a:p>
          <a:p>
            <a:pPr algn="ctr">
              <a:lnSpc>
                <a:spcPts val="4668"/>
              </a:lnSpc>
            </a:pPr>
            <a:r>
              <a:rPr lang="en-US" sz="3334" dirty="0" err="1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Anshika</a:t>
            </a: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34" dirty="0" err="1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Mewar,Akshita</a:t>
            </a: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34" dirty="0" err="1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Rana,Abhishek</a:t>
            </a: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 Singh </a:t>
            </a:r>
            <a:r>
              <a:rPr lang="en-US" sz="3334" dirty="0" err="1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Bisht,Akansha</a:t>
            </a: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34" dirty="0" err="1" smtClean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Parley,Aditya</a:t>
            </a: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34" dirty="0" err="1" smtClean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Rawat</a:t>
            </a: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</a:p>
          <a:p>
            <a:pPr algn="ctr">
              <a:lnSpc>
                <a:spcPts val="4668"/>
              </a:lnSpc>
            </a:pP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Aditya </a:t>
            </a:r>
            <a:r>
              <a:rPr lang="en-US" sz="3334" dirty="0" err="1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Gusain,Agrima</a:t>
            </a: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34" dirty="0" err="1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Gupta,Amogh</a:t>
            </a:r>
            <a:r>
              <a:rPr lang="en-US" sz="3334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 Singh </a:t>
            </a:r>
            <a:r>
              <a:rPr lang="en-US" sz="3334" dirty="0" err="1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Bisht</a:t>
            </a:r>
            <a:endParaRPr lang="en-US" sz="3334" dirty="0">
              <a:solidFill>
                <a:srgbClr val="36E9F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822" y="3071015"/>
            <a:ext cx="3970782" cy="8229600"/>
          </a:xfrm>
          <a:custGeom>
            <a:avLst/>
            <a:gdLst/>
            <a:ahLst/>
            <a:cxnLst/>
            <a:rect l="l" t="t" r="r" b="b"/>
            <a:pathLst>
              <a:path w="3970782" h="8229600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75575" y="2080415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011891" y="1184502"/>
            <a:ext cx="7366041" cy="11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52930" y="3368949"/>
            <a:ext cx="7883964" cy="18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  <a:spcBef>
                <a:spcPct val="0"/>
              </a:spcBef>
            </a:pPr>
            <a:r>
              <a:rPr lang="en-US" sz="355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Artificial Intelligence (AI) is the ability of machines to think, learn, and make decisions like humans.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06380" y="6250072"/>
            <a:ext cx="12681620" cy="143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</a:t>
            </a:r>
          </a:p>
          <a:p>
            <a:pPr algn="ctr">
              <a:lnSpc>
                <a:spcPts val="3826"/>
              </a:lnSpc>
            </a:pPr>
            <a:r>
              <a:rPr lang="en-US" sz="27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When YouTube or Netflix suggests videos or movies based on what you watch, that is AI in 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336709" y="6632298"/>
            <a:ext cx="2797859" cy="2797859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3"/>
              <a:stretch>
                <a:fillRect l="223" t="-16665" r="223" b="-1666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434481" y="6567993"/>
            <a:ext cx="2797859" cy="2797859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-24665" r="-24665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472645" y="6632298"/>
            <a:ext cx="2797859" cy="2797859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-24618" r="-24618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455096" y="1045156"/>
            <a:ext cx="7196715" cy="125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4"/>
              </a:lnSpc>
            </a:pPr>
            <a:r>
              <a:rPr lang="en-US" sz="740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Spectrum?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2672" y="2491445"/>
            <a:ext cx="8941565" cy="357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9"/>
              </a:lnSpc>
            </a:pPr>
            <a:endParaRPr lang="en-GB" dirty="0" smtClean="0"/>
          </a:p>
          <a:p>
            <a:pPr algn="ctr">
              <a:lnSpc>
                <a:spcPts val="4709"/>
              </a:lnSpc>
            </a:pPr>
            <a:endParaRPr dirty="0"/>
          </a:p>
          <a:p>
            <a:pPr algn="ctr">
              <a:lnSpc>
                <a:spcPts val="4709"/>
              </a:lnSpc>
            </a:pPr>
            <a:r>
              <a:rPr lang="en-US" sz="336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Because AI is not a single technology — </a:t>
            </a:r>
          </a:p>
          <a:p>
            <a:pPr algn="ctr">
              <a:lnSpc>
                <a:spcPts val="4709"/>
              </a:lnSpc>
            </a:pPr>
            <a:r>
              <a:rPr lang="en-US" sz="336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a combination of multiple fields working </a:t>
            </a:r>
          </a:p>
          <a:p>
            <a:pPr algn="ctr">
              <a:lnSpc>
                <a:spcPts val="4709"/>
              </a:lnSpc>
            </a:pPr>
            <a:r>
              <a:rPr lang="en-US" sz="336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together to create intelligent systems.</a:t>
            </a:r>
          </a:p>
        </p:txBody>
      </p:sp>
      <p:sp>
        <p:nvSpPr>
          <p:cNvPr id="18" name="AutoShape 18"/>
          <p:cNvSpPr/>
          <p:nvPr/>
        </p:nvSpPr>
        <p:spPr>
          <a:xfrm flipH="1" flipV="1">
            <a:off x="10721342" y="815812"/>
            <a:ext cx="0" cy="628328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1040979" y="1818903"/>
            <a:ext cx="6908346" cy="431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endParaRPr dirty="0"/>
          </a:p>
          <a:p>
            <a:pPr marL="583905" lvl="1" indent="-291953" algn="ctr">
              <a:lnSpc>
                <a:spcPts val="3786"/>
              </a:lnSpc>
              <a:buFont typeface="Arial"/>
              <a:buChar char="•"/>
            </a:pPr>
            <a:r>
              <a:rPr lang="en-US" sz="27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in Edge &amp; </a:t>
            </a:r>
            <a:r>
              <a:rPr lang="en-US" sz="2704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</a:t>
            </a:r>
            <a:r>
              <a:rPr lang="en-US" sz="27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Devices</a:t>
            </a:r>
          </a:p>
          <a:p>
            <a:pPr marL="583905" lvl="1" indent="-291953" algn="ctr">
              <a:lnSpc>
                <a:spcPts val="3786"/>
              </a:lnSpc>
              <a:buFont typeface="Arial"/>
              <a:buChar char="•"/>
            </a:pPr>
            <a:r>
              <a:rPr lang="en-US" sz="27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Science</a:t>
            </a:r>
          </a:p>
          <a:p>
            <a:pPr marL="583905" lvl="1" indent="-291953" algn="ctr">
              <a:lnSpc>
                <a:spcPts val="3786"/>
              </a:lnSpc>
              <a:buFont typeface="Arial"/>
              <a:buChar char="•"/>
            </a:pPr>
            <a:r>
              <a:rPr lang="en-US" sz="27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</a:t>
            </a:r>
          </a:p>
          <a:p>
            <a:pPr marL="583905" lvl="1" indent="-291953" algn="ctr">
              <a:lnSpc>
                <a:spcPts val="3786"/>
              </a:lnSpc>
              <a:buFont typeface="Arial"/>
              <a:buChar char="•"/>
            </a:pPr>
            <a:r>
              <a:rPr lang="en-US" sz="27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</a:p>
          <a:p>
            <a:pPr marL="583905" lvl="1" indent="-291953" algn="ctr">
              <a:lnSpc>
                <a:spcPts val="3786"/>
              </a:lnSpc>
              <a:buFont typeface="Arial"/>
              <a:buChar char="•"/>
            </a:pPr>
            <a:r>
              <a:rPr lang="en-US" sz="27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Generative AI &amp; Autonomous Systems</a:t>
            </a:r>
          </a:p>
          <a:p>
            <a:pPr marL="583905" lvl="1" indent="-291953" algn="ctr">
              <a:lnSpc>
                <a:spcPts val="3786"/>
              </a:lnSpc>
              <a:buFont typeface="Arial"/>
              <a:buChar char="•"/>
            </a:pPr>
            <a:r>
              <a:rPr lang="en-US" sz="27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Assistants</a:t>
            </a:r>
          </a:p>
          <a:p>
            <a:pPr marL="583905" lvl="1" indent="-291953" algn="ctr">
              <a:lnSpc>
                <a:spcPts val="3786"/>
              </a:lnSpc>
              <a:buFont typeface="Arial"/>
              <a:buChar char="•"/>
            </a:pPr>
            <a:r>
              <a:rPr lang="en-US" sz="27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Ethics &amp; Responsibility</a:t>
            </a:r>
          </a:p>
          <a:p>
            <a:pPr algn="ctr">
              <a:lnSpc>
                <a:spcPts val="3786"/>
              </a:lnSpc>
            </a:pPr>
            <a:r>
              <a:rPr lang="en-US" sz="270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26107" y="1151800"/>
            <a:ext cx="5981818" cy="83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8"/>
              </a:lnSpc>
            </a:pPr>
            <a:r>
              <a:rPr lang="en-US" sz="502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Subtopics :</a:t>
            </a:r>
            <a:endParaRPr lang="en-US" sz="502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786132" y="6515474"/>
            <a:ext cx="19149891" cy="6874357"/>
          </a:xfrm>
          <a:custGeom>
            <a:avLst/>
            <a:gdLst/>
            <a:ahLst/>
            <a:cxnLst/>
            <a:rect l="l" t="t" r="r" b="b"/>
            <a:pathLst>
              <a:path w="19149891" h="6874357">
                <a:moveTo>
                  <a:pt x="0" y="0"/>
                </a:moveTo>
                <a:lnTo>
                  <a:pt x="19149891" y="0"/>
                </a:lnTo>
                <a:lnTo>
                  <a:pt x="19149891" y="6874357"/>
                </a:lnTo>
                <a:lnTo>
                  <a:pt x="0" y="6874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t="-1678"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89148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16001" y="283795"/>
            <a:ext cx="12655999" cy="133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0"/>
              </a:lnSpc>
            </a:pPr>
            <a:r>
              <a:rPr lang="en-US" sz="7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in edge and IOT devices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8586" y="2583060"/>
            <a:ext cx="8447151" cy="66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at the Edge (Edge AI) means: </a:t>
            </a:r>
          </a:p>
          <a:p>
            <a:pPr algn="ctr">
              <a:lnSpc>
                <a:spcPts val="3533"/>
              </a:lnSpc>
            </a:pPr>
            <a:endParaRPr lang="en-US" sz="25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that runs directly on devices (not only in the cloud) </a:t>
            </a:r>
          </a:p>
          <a:p>
            <a:pPr algn="ctr">
              <a:lnSpc>
                <a:spcPts val="3533"/>
              </a:lnSpc>
            </a:pPr>
            <a:endParaRPr lang="en-US" sz="25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is processed near where it’s generated </a:t>
            </a:r>
          </a:p>
          <a:p>
            <a:pPr algn="ctr">
              <a:lnSpc>
                <a:spcPts val="3533"/>
              </a:lnSpc>
            </a:pPr>
            <a:endParaRPr lang="en-US" sz="25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Decisions are made locally and in real time </a:t>
            </a:r>
          </a:p>
          <a:p>
            <a:pPr algn="ctr">
              <a:lnSpc>
                <a:spcPts val="3533"/>
              </a:lnSpc>
            </a:pPr>
            <a:endParaRPr lang="en-US" sz="25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Less need to send data to the internet or cloud </a:t>
            </a:r>
          </a:p>
          <a:p>
            <a:pPr algn="ctr">
              <a:lnSpc>
                <a:spcPts val="3533"/>
              </a:lnSpc>
            </a:pPr>
            <a:endParaRPr lang="en-US" sz="25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Simple example: </a:t>
            </a:r>
          </a:p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smart camera that detects faces on the device itself, </a:t>
            </a:r>
          </a:p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instead of sending video to the cloud. </a:t>
            </a:r>
          </a:p>
          <a:p>
            <a:pPr algn="ctr">
              <a:lnSpc>
                <a:spcPts val="3533"/>
              </a:lnSpc>
            </a:pPr>
            <a:endParaRPr lang="en-US" sz="25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533"/>
              </a:lnSpc>
            </a:pPr>
            <a:endParaRPr lang="en-US" sz="25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AutoShape 6"/>
          <p:cNvSpPr/>
          <p:nvPr/>
        </p:nvSpPr>
        <p:spPr>
          <a:xfrm flipH="1">
            <a:off x="9144000" y="1915276"/>
            <a:ext cx="19050" cy="769899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601200" y="2382188"/>
            <a:ext cx="7075881" cy="742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IoT devices (Internet of Things devices) are: </a:t>
            </a:r>
          </a:p>
          <a:p>
            <a:pPr algn="ctr">
              <a:lnSpc>
                <a:spcPts val="3102"/>
              </a:lnSpc>
            </a:pPr>
            <a:endParaRPr lang="en-US" sz="221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Physical objects connected to the internet </a:t>
            </a:r>
          </a:p>
          <a:p>
            <a:pPr algn="ctr">
              <a:lnSpc>
                <a:spcPts val="3102"/>
              </a:lnSpc>
            </a:pPr>
            <a:endParaRPr lang="en-US" sz="221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Devices that collect and share data </a:t>
            </a:r>
          </a:p>
          <a:p>
            <a:pPr algn="ctr">
              <a:lnSpc>
                <a:spcPts val="3102"/>
              </a:lnSpc>
            </a:pPr>
            <a:endParaRPr lang="en-US" sz="221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Equipped with sensors, software, and connectivity </a:t>
            </a:r>
          </a:p>
          <a:p>
            <a:pPr algn="ctr">
              <a:lnSpc>
                <a:spcPts val="3102"/>
              </a:lnSpc>
            </a:pPr>
            <a:endParaRPr lang="en-US" sz="221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Able to communicate with other devices or systems </a:t>
            </a:r>
          </a:p>
          <a:p>
            <a:pPr algn="ctr">
              <a:lnSpc>
                <a:spcPts val="3102"/>
              </a:lnSpc>
            </a:pPr>
            <a:endParaRPr lang="en-US" sz="221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Examples of IoT devices: </a:t>
            </a: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 lights and thermostats </a:t>
            </a: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 watches and fitness trackers </a:t>
            </a: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 home appliances (AC, fridge, TV) </a:t>
            </a: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Industrial sensors and machines </a:t>
            </a: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 cameras and meters </a:t>
            </a:r>
          </a:p>
          <a:p>
            <a:pPr algn="ctr">
              <a:lnSpc>
                <a:spcPts val="3102"/>
              </a:lnSpc>
            </a:pPr>
            <a:endParaRPr lang="en-US" sz="221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102"/>
              </a:lnSpc>
            </a:pPr>
            <a:r>
              <a:rPr lang="en-US" sz="22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</a:p>
          <a:p>
            <a:pPr algn="ctr">
              <a:lnSpc>
                <a:spcPts val="3102"/>
              </a:lnSpc>
            </a:pPr>
            <a:endParaRPr lang="en-US" sz="221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3434209" y="576344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08524" y="6701130"/>
            <a:ext cx="3289260" cy="3289260"/>
          </a:xfrm>
          <a:custGeom>
            <a:avLst/>
            <a:gdLst/>
            <a:ahLst/>
            <a:cxnLst/>
            <a:rect l="l" t="t" r="r" b="b"/>
            <a:pathLst>
              <a:path w="3289260" h="3289260">
                <a:moveTo>
                  <a:pt x="0" y="0"/>
                </a:moveTo>
                <a:lnTo>
                  <a:pt x="3289260" y="0"/>
                </a:lnTo>
                <a:lnTo>
                  <a:pt x="3289260" y="3289259"/>
                </a:lnTo>
                <a:lnTo>
                  <a:pt x="0" y="3289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03205" y="128301"/>
            <a:ext cx="7683524" cy="134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1"/>
              </a:lnSpc>
            </a:pPr>
            <a:r>
              <a:rPr lang="en-US" sz="386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Science: The core of intelligent Decison making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6082" y="2340352"/>
            <a:ext cx="15295836" cy="1481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1"/>
              </a:lnSpc>
            </a:pPr>
            <a:r>
              <a:rPr lang="en-US" sz="28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Science is the discipline that transforms this raw data into meaningful insights. It involves collecting, cleaning, analyzing, and interpreting data to uncover patterns, make predictions, and inform decisions.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4078" y="4709947"/>
            <a:ext cx="14377439" cy="239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7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identifying hidden patterns and trends, Data Science empowers organizations to make decisions that are smarter, faster, and more strategic — from operational improvements to high-level business strategies. In essence, Data Science is not just about data; it’s about turning information into action and creating a competitive advantage in a data-driven world.”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72412" y="145743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397663" y="2447052"/>
            <a:ext cx="5985108" cy="5985108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223" t="-25187" r="223" b="-25187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5692956" y="6582619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83721" y="564812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49142" y="224217"/>
            <a:ext cx="10486438" cy="182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5"/>
              </a:lnSpc>
            </a:pPr>
            <a:r>
              <a:rPr lang="en-US" sz="527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Foundation of modern decision making: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1240" y="2015270"/>
            <a:ext cx="11174340" cy="786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1"/>
              </a:lnSpc>
            </a:pPr>
            <a:endParaRPr/>
          </a:p>
          <a:p>
            <a:pPr algn="ctr">
              <a:lnSpc>
                <a:spcPts val="3291"/>
              </a:lnSpc>
            </a:pPr>
            <a:endParaRPr/>
          </a:p>
          <a:p>
            <a:pPr algn="ctr">
              <a:lnSpc>
                <a:spcPts val="3291"/>
              </a:lnSpc>
            </a:pPr>
            <a:r>
              <a:rPr lang="en-US" sz="23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Science transforms raw data into actionable insights</a:t>
            </a:r>
          </a:p>
          <a:p>
            <a:pPr algn="ctr">
              <a:lnSpc>
                <a:spcPts val="3291"/>
              </a:lnSpc>
            </a:pPr>
            <a:endParaRPr lang="en-US" sz="23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291"/>
              </a:lnSpc>
            </a:pPr>
            <a:r>
              <a:rPr lang="en-US" sz="23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Integrates statistics, computing, and domain expertise</a:t>
            </a:r>
          </a:p>
          <a:p>
            <a:pPr algn="ctr">
              <a:lnSpc>
                <a:spcPts val="3291"/>
              </a:lnSpc>
            </a:pPr>
            <a:endParaRPr lang="en-US" sz="23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291"/>
              </a:lnSpc>
            </a:pPr>
            <a:r>
              <a:rPr lang="en-US" sz="23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Enables systematic and objective decision-makingRole in Intelligent Decisions</a:t>
            </a:r>
          </a:p>
          <a:p>
            <a:pPr algn="ctr">
              <a:lnSpc>
                <a:spcPts val="3291"/>
              </a:lnSpc>
            </a:pPr>
            <a:endParaRPr lang="en-US" sz="23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291"/>
              </a:lnSpc>
            </a:pPr>
            <a:r>
              <a:rPr lang="en-US" sz="23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Analyzes complex datasets to uncover patterns and trends</a:t>
            </a:r>
          </a:p>
          <a:p>
            <a:pPr algn="ctr">
              <a:lnSpc>
                <a:spcPts val="3291"/>
              </a:lnSpc>
            </a:pPr>
            <a:endParaRPr lang="en-US" sz="23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291"/>
              </a:lnSpc>
            </a:pPr>
            <a:r>
              <a:rPr lang="en-US" sz="23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Uses predictive models to support future-oriented decisions</a:t>
            </a:r>
          </a:p>
          <a:p>
            <a:pPr algn="ctr">
              <a:lnSpc>
                <a:spcPts val="3291"/>
              </a:lnSpc>
            </a:pPr>
            <a:endParaRPr lang="en-US" sz="23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291"/>
              </a:lnSpc>
            </a:pPr>
            <a:r>
              <a:rPr lang="en-US" sz="23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Enhances strategic, operational, and tactical planningOrganizational Impact</a:t>
            </a:r>
          </a:p>
          <a:p>
            <a:pPr algn="ctr">
              <a:lnSpc>
                <a:spcPts val="3291"/>
              </a:lnSpc>
            </a:pPr>
            <a:endParaRPr lang="en-US" sz="23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291"/>
              </a:lnSpc>
            </a:pPr>
            <a:r>
              <a:rPr lang="en-US" sz="23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Improves decision accuracy and efficiency</a:t>
            </a:r>
          </a:p>
          <a:p>
            <a:pPr algn="ctr">
              <a:lnSpc>
                <a:spcPts val="3291"/>
              </a:lnSpc>
            </a:pPr>
            <a:endParaRPr lang="en-US" sz="23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291"/>
              </a:lnSpc>
            </a:pPr>
            <a:r>
              <a:rPr lang="en-US" sz="23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Minimizes risk through data-backed insights</a:t>
            </a:r>
          </a:p>
          <a:p>
            <a:pPr algn="ctr">
              <a:lnSpc>
                <a:spcPts val="3291"/>
              </a:lnSpc>
            </a:pPr>
            <a:endParaRPr lang="en-US" sz="23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291"/>
              </a:lnSpc>
            </a:pPr>
            <a:r>
              <a:rPr lang="en-US" sz="23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Strengthens innovation and competitive advantage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89860" y="222551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74384" y="2811319"/>
            <a:ext cx="3841422" cy="7080962"/>
          </a:xfrm>
          <a:custGeom>
            <a:avLst/>
            <a:gdLst/>
            <a:ahLst/>
            <a:cxnLst/>
            <a:rect l="l" t="t" r="r" b="b"/>
            <a:pathLst>
              <a:path w="3841422" h="7080962">
                <a:moveTo>
                  <a:pt x="0" y="0"/>
                </a:moveTo>
                <a:lnTo>
                  <a:pt x="3841422" y="0"/>
                </a:lnTo>
                <a:lnTo>
                  <a:pt x="3841422" y="7080961"/>
                </a:lnTo>
                <a:lnTo>
                  <a:pt x="0" y="7080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566" y="142875"/>
            <a:ext cx="4534635" cy="1494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2"/>
              </a:lnSpc>
            </a:pPr>
            <a:r>
              <a:rPr lang="en-US" sz="6023" b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Machine Learning</a:t>
            </a:r>
          </a:p>
        </p:txBody>
      </p:sp>
      <p:sp>
        <p:nvSpPr>
          <p:cNvPr id="7" name="Freeform 7"/>
          <p:cNvSpPr/>
          <p:nvPr/>
        </p:nvSpPr>
        <p:spPr>
          <a:xfrm>
            <a:off x="358740" y="5143500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9" y="0"/>
                </a:lnTo>
                <a:lnTo>
                  <a:pt x="2691369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7529" y="1795151"/>
            <a:ext cx="16354522" cy="4124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"/>
              </a:lnSpc>
            </a:pPr>
            <a:endParaRPr dirty="0"/>
          </a:p>
          <a:p>
            <a:pPr algn="ctr">
              <a:lnSpc>
                <a:spcPts val="2965"/>
              </a:lnSpc>
            </a:pPr>
            <a:r>
              <a:rPr lang="en-US" sz="2118" b="1" dirty="0">
                <a:solidFill>
                  <a:srgbClr val="36E9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 Paradigms are different ways/models by which machines learn from data.</a:t>
            </a:r>
          </a:p>
          <a:p>
            <a:pPr algn="ctr">
              <a:lnSpc>
                <a:spcPts val="2965"/>
              </a:lnSpc>
            </a:pPr>
            <a:r>
              <a:rPr lang="en-US" sz="2118" b="1" dirty="0">
                <a:solidFill>
                  <a:srgbClr val="36E9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They define how data is given and how learning happens.</a:t>
            </a:r>
          </a:p>
          <a:p>
            <a:pPr algn="ctr">
              <a:lnSpc>
                <a:spcPts val="2965"/>
              </a:lnSpc>
            </a:pPr>
            <a:endParaRPr lang="en-US" sz="2118" b="1" dirty="0">
              <a:solidFill>
                <a:srgbClr val="36E9F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2965"/>
              </a:lnSpc>
            </a:pPr>
            <a:r>
              <a:rPr lang="en-US" sz="2118" b="1" dirty="0">
                <a:solidFill>
                  <a:srgbClr val="36E9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Choice of paradigm depends on:</a:t>
            </a:r>
          </a:p>
          <a:p>
            <a:pPr algn="ctr">
              <a:lnSpc>
                <a:spcPts val="2965"/>
              </a:lnSpc>
            </a:pPr>
            <a:endParaRPr lang="en-US" sz="2118" b="1" dirty="0">
              <a:solidFill>
                <a:srgbClr val="36E9F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2965"/>
              </a:lnSpc>
            </a:pPr>
            <a:r>
              <a:rPr lang="en-US" sz="2118" dirty="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1.</a:t>
            </a:r>
            <a:r>
              <a:rPr lang="en-US" sz="2118" b="1" dirty="0">
                <a:solidFill>
                  <a:srgbClr val="36E9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Availability of labeled data</a:t>
            </a:r>
          </a:p>
          <a:p>
            <a:pPr algn="ctr">
              <a:lnSpc>
                <a:spcPts val="2965"/>
              </a:lnSpc>
            </a:pPr>
            <a:endParaRPr lang="en-US" sz="2118" b="1" dirty="0">
              <a:solidFill>
                <a:srgbClr val="36E9F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2965"/>
              </a:lnSpc>
            </a:pPr>
            <a:r>
              <a:rPr lang="en-US" sz="2118" b="1" dirty="0">
                <a:solidFill>
                  <a:srgbClr val="36E9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2.Type of problem (prediction, classification, clustering)</a:t>
            </a:r>
          </a:p>
          <a:p>
            <a:pPr algn="ctr">
              <a:lnSpc>
                <a:spcPts val="2965"/>
              </a:lnSpc>
            </a:pPr>
            <a:endParaRPr lang="en-US" sz="2118" b="1" dirty="0">
              <a:solidFill>
                <a:srgbClr val="36E9F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2965"/>
              </a:lnSpc>
            </a:pPr>
            <a:endParaRPr lang="en-US" sz="2118" b="1" dirty="0">
              <a:solidFill>
                <a:srgbClr val="36E9F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22909" y="5540960"/>
            <a:ext cx="7879139" cy="74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000" b="1" dirty="0">
                <a:solidFill>
                  <a:srgbClr val="36E9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types of ML paradigm: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4380" y="6441559"/>
            <a:ext cx="4660820" cy="358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Supervised Learning</a:t>
            </a:r>
          </a:p>
          <a:p>
            <a:pPr algn="ctr">
              <a:lnSpc>
                <a:spcPts val="4088"/>
              </a:lnSpc>
            </a:pPr>
            <a:endParaRPr lang="en-US" sz="2920">
              <a:solidFill>
                <a:srgbClr val="36E9F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Unsupervised Learning</a:t>
            </a:r>
          </a:p>
          <a:p>
            <a:pPr algn="ctr">
              <a:lnSpc>
                <a:spcPts val="4088"/>
              </a:lnSpc>
            </a:pPr>
            <a:endParaRPr lang="en-US" sz="2920">
              <a:solidFill>
                <a:srgbClr val="36E9F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Semi-Supervised Learning</a:t>
            </a:r>
          </a:p>
          <a:p>
            <a:pPr algn="ctr">
              <a:lnSpc>
                <a:spcPts val="4088"/>
              </a:lnSpc>
            </a:pPr>
            <a:endParaRPr lang="en-US" sz="2920">
              <a:solidFill>
                <a:srgbClr val="36E9F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Reinforcement 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5743" y="4666143"/>
            <a:ext cx="2848884" cy="5904423"/>
          </a:xfrm>
          <a:custGeom>
            <a:avLst/>
            <a:gdLst/>
            <a:ahLst/>
            <a:cxnLst/>
            <a:rect l="l" t="t" r="r" b="b"/>
            <a:pathLst>
              <a:path w="2848884" h="5904423">
                <a:moveTo>
                  <a:pt x="0" y="0"/>
                </a:moveTo>
                <a:lnTo>
                  <a:pt x="2848884" y="0"/>
                </a:lnTo>
                <a:lnTo>
                  <a:pt x="2848884" y="5904423"/>
                </a:lnTo>
                <a:lnTo>
                  <a:pt x="0" y="5904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09559" y="3377609"/>
            <a:ext cx="2134398" cy="2134398"/>
          </a:xfrm>
          <a:custGeom>
            <a:avLst/>
            <a:gdLst/>
            <a:ahLst/>
            <a:cxnLst/>
            <a:rect l="l" t="t" r="r" b="b"/>
            <a:pathLst>
              <a:path w="2134398" h="2134398">
                <a:moveTo>
                  <a:pt x="0" y="0"/>
                </a:moveTo>
                <a:lnTo>
                  <a:pt x="2134398" y="0"/>
                </a:lnTo>
                <a:lnTo>
                  <a:pt x="2134398" y="2134398"/>
                </a:lnTo>
                <a:lnTo>
                  <a:pt x="0" y="2134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70064" y="407166"/>
            <a:ext cx="6800927" cy="4258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267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Semi-Supervised Learning</a:t>
            </a:r>
          </a:p>
          <a:p>
            <a:pPr algn="ctr">
              <a:lnSpc>
                <a:spcPts val="3738"/>
              </a:lnSpc>
            </a:pPr>
            <a:endParaRPr lang="en-US" sz="267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738"/>
              </a:lnSpc>
            </a:pPr>
            <a:r>
              <a:rPr lang="en-US" sz="267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Uses small labeled + large unlabeled data</a:t>
            </a:r>
          </a:p>
          <a:p>
            <a:pPr algn="ctr">
              <a:lnSpc>
                <a:spcPts val="3738"/>
              </a:lnSpc>
            </a:pPr>
            <a:endParaRPr lang="en-US" sz="267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738"/>
              </a:lnSpc>
            </a:pPr>
            <a:r>
              <a:rPr lang="en-US" sz="267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Reduces labeling cost</a:t>
            </a:r>
          </a:p>
          <a:p>
            <a:pPr algn="ctr">
              <a:lnSpc>
                <a:spcPts val="3738"/>
              </a:lnSpc>
            </a:pPr>
            <a:endParaRPr lang="en-US" sz="267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738"/>
              </a:lnSpc>
            </a:pPr>
            <a:r>
              <a:rPr lang="en-US" sz="267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</a:t>
            </a:r>
          </a:p>
          <a:p>
            <a:pPr algn="ctr">
              <a:lnSpc>
                <a:spcPts val="3738"/>
              </a:lnSpc>
            </a:pPr>
            <a:endParaRPr lang="en-US" sz="267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738"/>
              </a:lnSpc>
            </a:pPr>
            <a:r>
              <a:rPr lang="en-US" sz="267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Face recognition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7682" y="426216"/>
            <a:ext cx="7582613" cy="496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15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Supervised Learning</a:t>
            </a:r>
          </a:p>
          <a:p>
            <a:pPr algn="ctr">
              <a:lnSpc>
                <a:spcPts val="3018"/>
              </a:lnSpc>
            </a:pPr>
            <a:endParaRPr lang="en-US" sz="215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018"/>
              </a:lnSpc>
            </a:pPr>
            <a:r>
              <a:rPr lang="en-US" sz="215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Uses labeled data (input + output)</a:t>
            </a:r>
          </a:p>
          <a:p>
            <a:pPr algn="ctr">
              <a:lnSpc>
                <a:spcPts val="3018"/>
              </a:lnSpc>
            </a:pPr>
            <a:endParaRPr lang="en-US" sz="215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018"/>
              </a:lnSpc>
            </a:pPr>
            <a:r>
              <a:rPr lang="en-US" sz="215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Learns by comparing predicted output with actual output</a:t>
            </a:r>
          </a:p>
          <a:p>
            <a:pPr algn="ctr">
              <a:lnSpc>
                <a:spcPts val="3018"/>
              </a:lnSpc>
            </a:pPr>
            <a:endParaRPr lang="en-US" sz="215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018"/>
              </a:lnSpc>
            </a:pPr>
            <a:r>
              <a:rPr lang="en-US" sz="215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Examples:</a:t>
            </a:r>
          </a:p>
          <a:p>
            <a:pPr algn="ctr">
              <a:lnSpc>
                <a:spcPts val="3018"/>
              </a:lnSpc>
            </a:pPr>
            <a:endParaRPr lang="en-US" sz="215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018"/>
              </a:lnSpc>
            </a:pPr>
            <a:r>
              <a:rPr lang="en-US" sz="215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Email spam detection</a:t>
            </a:r>
          </a:p>
          <a:p>
            <a:pPr algn="ctr">
              <a:lnSpc>
                <a:spcPts val="3018"/>
              </a:lnSpc>
            </a:pPr>
            <a:endParaRPr lang="en-US" sz="215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018"/>
              </a:lnSpc>
            </a:pPr>
            <a:r>
              <a:rPr lang="en-US" sz="215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House price prediction</a:t>
            </a:r>
          </a:p>
          <a:p>
            <a:pPr algn="ctr">
              <a:lnSpc>
                <a:spcPts val="3018"/>
              </a:lnSpc>
            </a:pPr>
            <a:endParaRPr lang="en-US" sz="215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75575" y="5488504"/>
            <a:ext cx="5770778" cy="481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6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Unsupervised Learning</a:t>
            </a:r>
          </a:p>
          <a:p>
            <a:pPr algn="ctr">
              <a:lnSpc>
                <a:spcPts val="3173"/>
              </a:lnSpc>
            </a:pPr>
            <a:endParaRPr lang="en-US" sz="226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73"/>
              </a:lnSpc>
            </a:pPr>
            <a:r>
              <a:rPr lang="en-US" sz="226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Uses unlabeled data</a:t>
            </a:r>
          </a:p>
          <a:p>
            <a:pPr algn="ctr">
              <a:lnSpc>
                <a:spcPts val="3173"/>
              </a:lnSpc>
            </a:pPr>
            <a:endParaRPr lang="en-US" sz="226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73"/>
              </a:lnSpc>
            </a:pPr>
            <a:r>
              <a:rPr lang="en-US" sz="226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Finds hidden patterns or groups</a:t>
            </a:r>
          </a:p>
          <a:p>
            <a:pPr algn="ctr">
              <a:lnSpc>
                <a:spcPts val="3173"/>
              </a:lnSpc>
            </a:pPr>
            <a:endParaRPr lang="en-US" sz="226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73"/>
              </a:lnSpc>
            </a:pPr>
            <a:r>
              <a:rPr lang="en-US" sz="226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Examples:</a:t>
            </a:r>
          </a:p>
          <a:p>
            <a:pPr algn="ctr">
              <a:lnSpc>
                <a:spcPts val="3173"/>
              </a:lnSpc>
            </a:pPr>
            <a:endParaRPr lang="en-US" sz="226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73"/>
              </a:lnSpc>
            </a:pPr>
            <a:r>
              <a:rPr lang="en-US" sz="226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segmentation</a:t>
            </a:r>
          </a:p>
          <a:p>
            <a:pPr algn="ctr">
              <a:lnSpc>
                <a:spcPts val="3173"/>
              </a:lnSpc>
            </a:pPr>
            <a:endParaRPr lang="en-US" sz="226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73"/>
              </a:lnSpc>
            </a:pPr>
            <a:r>
              <a:rPr lang="en-US" sz="226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basket analysis</a:t>
            </a:r>
          </a:p>
          <a:p>
            <a:pPr algn="ctr">
              <a:lnSpc>
                <a:spcPts val="3173"/>
              </a:lnSpc>
            </a:pPr>
            <a:endParaRPr lang="en-US" sz="226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21866" y="5617353"/>
            <a:ext cx="5697324" cy="45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Reinforcement Learning</a:t>
            </a:r>
          </a:p>
          <a:p>
            <a:pPr algn="ctr">
              <a:lnSpc>
                <a:spcPts val="3264"/>
              </a:lnSpc>
            </a:pPr>
            <a:endParaRPr lang="en-US" sz="2331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264"/>
              </a:lnSpc>
            </a:pPr>
            <a:r>
              <a:rPr lang="en-US" sz="233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Learns through reward and punishment</a:t>
            </a:r>
          </a:p>
          <a:p>
            <a:pPr algn="ctr">
              <a:lnSpc>
                <a:spcPts val="3264"/>
              </a:lnSpc>
            </a:pPr>
            <a:endParaRPr lang="en-US" sz="2331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264"/>
              </a:lnSpc>
            </a:pPr>
            <a:r>
              <a:rPr lang="en-US" sz="233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 interacts with environment</a:t>
            </a:r>
          </a:p>
          <a:p>
            <a:pPr algn="ctr">
              <a:lnSpc>
                <a:spcPts val="3264"/>
              </a:lnSpc>
            </a:pPr>
            <a:endParaRPr lang="en-US" sz="2331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264"/>
              </a:lnSpc>
            </a:pPr>
            <a:r>
              <a:rPr lang="en-US" sz="233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Examples:</a:t>
            </a:r>
          </a:p>
          <a:p>
            <a:pPr algn="ctr">
              <a:lnSpc>
                <a:spcPts val="3264"/>
              </a:lnSpc>
            </a:pPr>
            <a:endParaRPr lang="en-US" sz="2331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264"/>
              </a:lnSpc>
            </a:pPr>
            <a:r>
              <a:rPr lang="en-US" sz="233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Game playing (Chess, AlphaGo)</a:t>
            </a:r>
          </a:p>
          <a:p>
            <a:pPr algn="ctr">
              <a:lnSpc>
                <a:spcPts val="3264"/>
              </a:lnSpc>
            </a:pPr>
            <a:endParaRPr lang="en-US" sz="2331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264"/>
              </a:lnSpc>
            </a:pPr>
            <a:r>
              <a:rPr lang="en-US" sz="233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Robot navigation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384106" y="5389592"/>
            <a:ext cx="14359103" cy="1768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300296" y="232263"/>
            <a:ext cx="0" cy="993096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23941" y="575988"/>
            <a:ext cx="9176274" cy="11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Deep Learning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677031" y="6459312"/>
            <a:ext cx="3817084" cy="3817084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3"/>
              <a:stretch>
                <a:fillRect l="223" t="-25187" r="223" b="-25187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5692956" y="6582619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83721" y="564812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5404" y="2030191"/>
            <a:ext cx="15797922" cy="697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Learning Neural ArchitecturesDeep learning uses multi-layered neural networks that mimic brain neurons to automatically learn complex patterns from raw data like images, text, or audio.</a:t>
            </a:r>
          </a:p>
          <a:p>
            <a:pPr algn="ctr">
              <a:lnSpc>
                <a:spcPts val="3965"/>
              </a:lnSpc>
            </a:pPr>
            <a:endParaRPr lang="en-US" sz="283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Core Building Blocks:Neurons &amp; Layers: Input layer receives data; hidden layers extract features; output layer makes predictions.</a:t>
            </a:r>
          </a:p>
          <a:p>
            <a:pPr algn="ctr">
              <a:lnSpc>
                <a:spcPts val="3965"/>
              </a:lnSpc>
            </a:pPr>
            <a:endParaRPr lang="en-US" sz="283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Activation Functions: ReLU, Sigmoid enable non-linearity for complex modeling.Key Architectures:CNNs: Convolutional layers scan images for edges, shapes (AlexNet, ResNet).</a:t>
            </a:r>
          </a:p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RNNs/LSTMs: </a:t>
            </a:r>
          </a:p>
          <a:p>
            <a:pPr algn="ctr">
              <a:lnSpc>
                <a:spcPts val="3965"/>
              </a:lnSpc>
            </a:pPr>
            <a:endParaRPr lang="en-US" sz="283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Transformers: Self-attention for parallel NLP processing (BERT, GPT series).</a:t>
            </a:r>
          </a:p>
          <a:p>
            <a:pPr algn="ctr">
              <a:lnSpc>
                <a:spcPts val="3965"/>
              </a:lnSpc>
            </a:pPr>
            <a:endParaRPr lang="en-US" sz="283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 Impact: Enables face recognition, chatbots, self-driving cars.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1139</Words>
  <Application>Microsoft Office PowerPoint</Application>
  <PresentationFormat>Custom</PresentationFormat>
  <Paragraphs>232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Montserrat Heavy</vt:lpstr>
      <vt:lpstr>Calibri</vt:lpstr>
      <vt:lpstr>Canva Sans</vt:lpstr>
      <vt:lpstr>DM Sans Bold</vt:lpstr>
      <vt:lpstr>Raleway Italics</vt:lpstr>
      <vt:lpstr>Montserrat Bold</vt:lpstr>
      <vt:lpstr>Montserrat Semi-Bold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SPECTRUM</dc:title>
  <cp:lastModifiedBy>ASUS</cp:lastModifiedBy>
  <cp:revision>2</cp:revision>
  <dcterms:created xsi:type="dcterms:W3CDTF">2006-08-16T00:00:00Z</dcterms:created>
  <dcterms:modified xsi:type="dcterms:W3CDTF">2026-02-01T10:53:53Z</dcterms:modified>
  <dc:identifier>DAG_0Iw3L3g</dc:identifier>
</cp:coreProperties>
</file>